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9"/>
  </p:notesMasterIdLst>
  <p:sldIdLst>
    <p:sldId id="370" r:id="rId2"/>
    <p:sldId id="375" r:id="rId3"/>
    <p:sldId id="376" r:id="rId4"/>
    <p:sldId id="377" r:id="rId5"/>
    <p:sldId id="380" r:id="rId6"/>
    <p:sldId id="381" r:id="rId7"/>
    <p:sldId id="378" r:id="rId8"/>
  </p:sldIdLst>
  <p:sldSz cx="9144000" cy="5143500" type="screen16x9"/>
  <p:notesSz cx="6797675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00B853"/>
    <a:srgbClr val="A8246E"/>
    <a:srgbClr val="006600"/>
    <a:srgbClr val="008000"/>
    <a:srgbClr val="5DFFA6"/>
    <a:srgbClr val="B2C7E0"/>
    <a:srgbClr val="DBE7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04" autoAdjust="0"/>
  </p:normalViewPr>
  <p:slideViewPr>
    <p:cSldViewPr>
      <p:cViewPr varScale="1">
        <p:scale>
          <a:sx n="148" d="100"/>
          <a:sy n="148" d="100"/>
        </p:scale>
        <p:origin x="456" y="108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3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3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02.08.2023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6363" y="739775"/>
            <a:ext cx="6584950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378827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378827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02.08.2023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02.08.2023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02.08.2023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02.08.2023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02.08.2023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02.08.2023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02.08.2023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02.08.2023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02.08.2023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02.08.2023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02.08.2023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02.08.2023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emf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843" y="195486"/>
            <a:ext cx="1263841" cy="90205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-55391"/>
            <a:ext cx="1649696" cy="124417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8146" y="326518"/>
            <a:ext cx="1357037" cy="59113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211960" y="1059582"/>
            <a:ext cx="482453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defTabSz="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Конкурсные </a:t>
            </a: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мероприятия на соискание гранта: </a:t>
            </a:r>
            <a:r>
              <a:rPr lang="ru-RU" altLang="ru-RU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2023 – </a:t>
            </a:r>
            <a:r>
              <a:rPr lang="en-US" altLang="ru-RU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2025 </a:t>
            </a:r>
            <a:r>
              <a:rPr lang="ru-RU" altLang="ru-RU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гг</a:t>
            </a:r>
            <a:r>
              <a:rPr lang="ru-RU" altLang="ru-RU" sz="14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lvl="0" indent="-228600" defTabSz="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Срок реализации программы: </a:t>
            </a:r>
            <a:r>
              <a:rPr lang="ru-RU" altLang="ru-RU" sz="14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2023 - 2028 гг.</a:t>
            </a:r>
          </a:p>
          <a:p>
            <a:pPr lvl="0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dirty="0" smtClean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lvl="0" indent="-228600" defTabSz="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Срок </a:t>
            </a: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действия </a:t>
            </a:r>
            <a:r>
              <a:rPr lang="ru-RU" alt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гранта: </a:t>
            </a:r>
            <a:r>
              <a:rPr lang="ru-RU" altLang="ru-RU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 </a:t>
            </a:r>
            <a:r>
              <a:rPr lang="ru-RU" altLang="ru-RU" sz="14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года</a:t>
            </a:r>
          </a:p>
          <a:p>
            <a:pPr lvl="0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dirty="0" smtClean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lvl="0" indent="-228600" algn="just" defTabSz="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Срок </a:t>
            </a: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выплаты </a:t>
            </a:r>
            <a:r>
              <a:rPr lang="ru-RU" alt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гранта: </a:t>
            </a:r>
            <a:r>
              <a:rPr lang="ru-RU" altLang="ru-RU" sz="14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27 месяцев </a:t>
            </a:r>
            <a:r>
              <a:rPr lang="ru-RU" altLang="ru-RU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без учета летнего периода (июнь-август</a:t>
            </a:r>
            <a:r>
              <a:rPr lang="ru-RU" altLang="ru-RU" sz="14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 lvl="0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lvl="0" indent="-228600" defTabSz="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Количество грантополучателей: </a:t>
            </a:r>
            <a:r>
              <a:rPr lang="ru-RU" altLang="ru-RU" sz="14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200 </a:t>
            </a:r>
            <a:r>
              <a:rPr lang="ru-RU" altLang="ru-RU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человек в </a:t>
            </a:r>
            <a:r>
              <a:rPr lang="ru-RU" altLang="ru-RU" sz="14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год</a:t>
            </a:r>
          </a:p>
          <a:p>
            <a:pPr lvl="0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lvl="0" indent="-228600" defTabSz="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Размер </a:t>
            </a: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выплаты </a:t>
            </a:r>
            <a:r>
              <a:rPr lang="ru-RU" alt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гранта: </a:t>
            </a:r>
            <a:r>
              <a:rPr lang="ru-RU" altLang="ru-RU" sz="14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10 000 тыс. рублей</a:t>
            </a:r>
          </a:p>
          <a:p>
            <a:pPr lvl="0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228600" indent="-228600" algn="just" defTabSz="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Сумма выплаты одному грантополучателю: </a:t>
            </a:r>
          </a:p>
          <a:p>
            <a:pPr algn="just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90 </a:t>
            </a:r>
            <a:r>
              <a:rPr lang="ru-RU" altLang="ru-RU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тысяч рублей в течение одного учебного </a:t>
            </a:r>
            <a:r>
              <a:rPr lang="ru-RU" altLang="ru-RU" sz="14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года</a:t>
            </a:r>
            <a:endParaRPr lang="ru-RU" altLang="ru-RU" sz="14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00624" y="258053"/>
            <a:ext cx="39615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Грант «</a:t>
            </a:r>
            <a:r>
              <a:rPr lang="ru-RU" alt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Наш новый учитель» </a:t>
            </a:r>
            <a:r>
              <a:rPr lang="ru-RU" altLang="ru-RU" sz="20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2023 году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563638"/>
            <a:ext cx="3103042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271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28159"/>
            <a:ext cx="1296144" cy="7154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834" y="-77273"/>
            <a:ext cx="1507132" cy="11366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6336" y="195486"/>
            <a:ext cx="1357037" cy="5911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45740" y="282214"/>
            <a:ext cx="4355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Грант «Наш новый учитель»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5576" y="971543"/>
            <a:ext cx="7962442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>
              <a:solidFill>
                <a:srgbClr val="009900"/>
              </a:solidFill>
            </a:endParaRPr>
          </a:p>
          <a:p>
            <a:pPr algn="just"/>
            <a:r>
              <a:rPr lang="ru-RU" b="1" u="sng" dirty="0" smtClean="0">
                <a:solidFill>
                  <a:srgbClr val="002060"/>
                </a:solidFill>
              </a:rPr>
              <a:t>Целями </a:t>
            </a:r>
            <a:r>
              <a:rPr lang="ru-RU" b="1" u="sng" dirty="0">
                <a:solidFill>
                  <a:srgbClr val="002060"/>
                </a:solidFill>
              </a:rPr>
              <a:t>предоставления гранта являются:</a:t>
            </a:r>
          </a:p>
          <a:p>
            <a:pPr algn="just"/>
            <a:endParaRPr lang="ru-RU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</a:rPr>
              <a:t>преодоление кадрового дефицита </a:t>
            </a:r>
            <a:r>
              <a:rPr lang="ru-RU" dirty="0" smtClean="0">
                <a:solidFill>
                  <a:srgbClr val="002060"/>
                </a:solidFill>
              </a:rPr>
              <a:t>педагогических работников; </a:t>
            </a:r>
          </a:p>
          <a:p>
            <a:pPr algn="just"/>
            <a:endParaRPr lang="ru-RU" sz="800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</a:rPr>
              <a:t>совершенствование учебно-воспитательного процесса в рамках реализации индивидуального проекта по внедрению инновационных методов и технологий повышения эффективности учебного процесса;</a:t>
            </a:r>
          </a:p>
          <a:p>
            <a:pPr algn="just"/>
            <a:endParaRPr lang="ru-RU" sz="800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</a:rPr>
              <a:t>закрепление </a:t>
            </a:r>
            <a:r>
              <a:rPr lang="ru-RU" b="1" dirty="0">
                <a:solidFill>
                  <a:srgbClr val="002060"/>
                </a:solidFill>
              </a:rPr>
              <a:t>педагогических работников</a:t>
            </a:r>
            <a:r>
              <a:rPr lang="ru-RU" dirty="0">
                <a:solidFill>
                  <a:srgbClr val="002060"/>
                </a:solidFill>
              </a:rPr>
              <a:t> в общеобразовательной организации, </a:t>
            </a:r>
            <a:r>
              <a:rPr lang="ru-RU" b="1" dirty="0">
                <a:solidFill>
                  <a:srgbClr val="002060"/>
                </a:solidFill>
              </a:rPr>
              <a:t>в которой они осуществляют </a:t>
            </a:r>
            <a:r>
              <a:rPr lang="ru-RU" dirty="0">
                <a:solidFill>
                  <a:srgbClr val="002060"/>
                </a:solidFill>
              </a:rPr>
              <a:t>педагогическую деятельность </a:t>
            </a:r>
            <a:r>
              <a:rPr lang="ru-RU" b="1" dirty="0">
                <a:solidFill>
                  <a:srgbClr val="002060"/>
                </a:solidFill>
              </a:rPr>
              <a:t>на момент победы </a:t>
            </a:r>
            <a:r>
              <a:rPr lang="ru-RU" b="1" dirty="0" smtClean="0">
                <a:solidFill>
                  <a:srgbClr val="002060"/>
                </a:solidFill>
              </a:rPr>
              <a:t>на соискание гранта </a:t>
            </a:r>
            <a:r>
              <a:rPr lang="ru-RU" dirty="0">
                <a:solidFill>
                  <a:srgbClr val="002060"/>
                </a:solidFill>
              </a:rPr>
              <a:t>«Наш новый учитель</a:t>
            </a:r>
            <a:r>
              <a:rPr lang="ru-RU" dirty="0" smtClean="0">
                <a:solidFill>
                  <a:srgbClr val="002060"/>
                </a:solidFill>
              </a:rPr>
              <a:t>»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302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966" y="147485"/>
            <a:ext cx="1152128" cy="82232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834" y="-77273"/>
            <a:ext cx="1507132" cy="11366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6336" y="195486"/>
            <a:ext cx="1357037" cy="59113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27891" y="1244301"/>
            <a:ext cx="816033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</a:rPr>
              <a:t>соискатели гранта - педагогические работники – по должности «Учитель»: </a:t>
            </a:r>
          </a:p>
          <a:p>
            <a:pPr indent="450850" algn="just"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002060"/>
                </a:solidFill>
              </a:rPr>
              <a:t>расположенных </a:t>
            </a:r>
            <a:r>
              <a:rPr lang="ru-RU" sz="1400" dirty="0">
                <a:solidFill>
                  <a:srgbClr val="002060"/>
                </a:solidFill>
              </a:rPr>
              <a:t>на территории Республики Татарстан </a:t>
            </a:r>
            <a:r>
              <a:rPr lang="ru-RU" sz="1400" b="1" dirty="0">
                <a:solidFill>
                  <a:srgbClr val="002060"/>
                </a:solidFill>
              </a:rPr>
              <a:t>муниципальных </a:t>
            </a:r>
            <a:r>
              <a:rPr lang="ru-RU" sz="1400" dirty="0">
                <a:solidFill>
                  <a:srgbClr val="002060"/>
                </a:solidFill>
              </a:rPr>
              <a:t>общеобразовательных организаций и </a:t>
            </a:r>
            <a:r>
              <a:rPr lang="ru-RU" sz="1400" b="1" dirty="0">
                <a:solidFill>
                  <a:srgbClr val="002060"/>
                </a:solidFill>
              </a:rPr>
              <a:t>государственных</a:t>
            </a:r>
            <a:r>
              <a:rPr lang="ru-RU" sz="1400" dirty="0">
                <a:solidFill>
                  <a:srgbClr val="002060"/>
                </a:solidFill>
              </a:rPr>
              <a:t> общеобразовательных организаций, </a:t>
            </a:r>
            <a:r>
              <a:rPr lang="ru-RU" sz="1400" b="1" dirty="0">
                <a:solidFill>
                  <a:srgbClr val="002060"/>
                </a:solidFill>
              </a:rPr>
              <a:t>подведомственных </a:t>
            </a:r>
            <a:r>
              <a:rPr lang="ru-RU" sz="1400" dirty="0" smtClean="0">
                <a:solidFill>
                  <a:srgbClr val="002060"/>
                </a:solidFill>
              </a:rPr>
              <a:t>Министерству образования и науки Республики Татарстан; </a:t>
            </a:r>
          </a:p>
          <a:p>
            <a:pPr indent="450850" algn="just"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002060"/>
                </a:solidFill>
              </a:rPr>
              <a:t>имеющие </a:t>
            </a:r>
            <a:r>
              <a:rPr lang="ru-RU" sz="1400" dirty="0">
                <a:solidFill>
                  <a:srgbClr val="002060"/>
                </a:solidFill>
              </a:rPr>
              <a:t>высшее образование или среднее профессиональное образование в рамках укрупненных групп направлений подготовки высшего образования и специальностей среднего профессионального образования «Образование и педагогические науки» или в области, соответствующей преподаваемому предмету, либо высшее образование или среднее профессиональное образование и дополнительное профессиональное образование по направлению деятельности в образовательной </a:t>
            </a:r>
            <a:r>
              <a:rPr lang="ru-RU" sz="1400" dirty="0" smtClean="0">
                <a:solidFill>
                  <a:srgbClr val="002060"/>
                </a:solidFill>
              </a:rPr>
              <a:t>организации;</a:t>
            </a:r>
          </a:p>
          <a:p>
            <a:pPr indent="450850" algn="just"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002060"/>
                </a:solidFill>
              </a:rPr>
              <a:t>являющиеся </a:t>
            </a:r>
            <a:r>
              <a:rPr lang="ru-RU" sz="1400" dirty="0">
                <a:solidFill>
                  <a:srgbClr val="002060"/>
                </a:solidFill>
              </a:rPr>
              <a:t>гражданами Российской Федерации и </a:t>
            </a:r>
            <a:r>
              <a:rPr lang="ru-RU" sz="1400" b="1" dirty="0">
                <a:solidFill>
                  <a:srgbClr val="002060"/>
                </a:solidFill>
              </a:rPr>
              <a:t>проживающие на территории </a:t>
            </a:r>
            <a:r>
              <a:rPr lang="ru-RU" sz="1400" dirty="0">
                <a:solidFill>
                  <a:srgbClr val="002060"/>
                </a:solidFill>
              </a:rPr>
              <a:t>Республики </a:t>
            </a:r>
            <a:r>
              <a:rPr lang="ru-RU" sz="1400" dirty="0" smtClean="0">
                <a:solidFill>
                  <a:srgbClr val="002060"/>
                </a:solidFill>
              </a:rPr>
              <a:t>Татарстан; </a:t>
            </a:r>
          </a:p>
          <a:p>
            <a:pPr indent="450850" algn="just"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002060"/>
                </a:solidFill>
              </a:rPr>
              <a:t>не </a:t>
            </a:r>
            <a:r>
              <a:rPr lang="ru-RU" sz="1400" dirty="0">
                <a:solidFill>
                  <a:srgbClr val="002060"/>
                </a:solidFill>
              </a:rPr>
              <a:t>достигшие </a:t>
            </a:r>
            <a:r>
              <a:rPr lang="ru-RU" sz="1400" b="1" dirty="0">
                <a:solidFill>
                  <a:srgbClr val="002060"/>
                </a:solidFill>
              </a:rPr>
              <a:t>на момент подачи заявки на соискание гранта </a:t>
            </a:r>
            <a:r>
              <a:rPr lang="ru-RU" sz="1400" b="1" dirty="0" smtClean="0">
                <a:solidFill>
                  <a:srgbClr val="002060"/>
                </a:solidFill>
              </a:rPr>
              <a:t>35 </a:t>
            </a:r>
            <a:r>
              <a:rPr lang="ru-RU" sz="1400" b="1" dirty="0">
                <a:solidFill>
                  <a:srgbClr val="002060"/>
                </a:solidFill>
              </a:rPr>
              <a:t>лет</a:t>
            </a:r>
            <a:r>
              <a:rPr lang="ru-RU" sz="1400" dirty="0">
                <a:solidFill>
                  <a:srgbClr val="002060"/>
                </a:solidFill>
              </a:rPr>
              <a:t> и имеющие стаж педагогической деятельности </a:t>
            </a:r>
            <a:r>
              <a:rPr lang="ru-RU" sz="1400" b="1" dirty="0">
                <a:solidFill>
                  <a:srgbClr val="002060"/>
                </a:solidFill>
              </a:rPr>
              <a:t>по специальности не более трех </a:t>
            </a:r>
            <a:r>
              <a:rPr lang="ru-RU" sz="1400" b="1" dirty="0" smtClean="0">
                <a:solidFill>
                  <a:srgbClr val="002060"/>
                </a:solidFill>
              </a:rPr>
              <a:t>лет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51721" y="290997"/>
            <a:ext cx="4355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Грант «Наш новый учитель»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14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33964"/>
            <a:ext cx="1152128" cy="82232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5666" y="-280366"/>
            <a:ext cx="1507132" cy="11366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2561" y="78671"/>
            <a:ext cx="1357037" cy="5911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91680" y="131035"/>
            <a:ext cx="50943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Грант «Наш новый учитель». </a:t>
            </a:r>
            <a:r>
              <a:rPr lang="ru-RU" sz="2000" b="1" dirty="0" smtClean="0">
                <a:solidFill>
                  <a:srgbClr val="C00000"/>
                </a:solidFill>
              </a:rPr>
              <a:t>Особенности реализации. Изменения.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0686" y="1147214"/>
            <a:ext cx="820891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1200" dirty="0" smtClean="0">
                <a:solidFill>
                  <a:srgbClr val="002060"/>
                </a:solidFill>
              </a:rPr>
              <a:t>Смена </a:t>
            </a:r>
            <a:r>
              <a:rPr lang="ru-RU" sz="1200" dirty="0">
                <a:solidFill>
                  <a:srgbClr val="002060"/>
                </a:solidFill>
              </a:rPr>
              <a:t>работодателя в течение срока выплаты гранта </a:t>
            </a:r>
            <a:r>
              <a:rPr lang="ru-RU" sz="1200" b="1" dirty="0">
                <a:solidFill>
                  <a:srgbClr val="C00000"/>
                </a:solidFill>
              </a:rPr>
              <a:t>не </a:t>
            </a:r>
            <a:r>
              <a:rPr lang="ru-RU" sz="1200" b="1" dirty="0" smtClean="0">
                <a:solidFill>
                  <a:srgbClr val="C00000"/>
                </a:solidFill>
              </a:rPr>
              <a:t>предусматривается </a:t>
            </a:r>
            <a:r>
              <a:rPr lang="ru-RU" sz="1200" b="1" dirty="0" smtClean="0">
                <a:solidFill>
                  <a:srgbClr val="FF0000"/>
                </a:solidFill>
              </a:rPr>
              <a:t>(закрепляется ПКМ РТ);</a:t>
            </a:r>
            <a:endParaRPr lang="ru-RU" sz="1200" b="1" dirty="0">
              <a:solidFill>
                <a:srgbClr val="FF0000"/>
              </a:solidFill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1200" dirty="0" smtClean="0">
                <a:solidFill>
                  <a:srgbClr val="002060"/>
                </a:solidFill>
              </a:rPr>
              <a:t>Выплата гранта прекращается в случае призыва грантополучателя в ряды Вооруженных сил Российской Федерации, ранее выплаченная сумма гранта возврату не подлежит </a:t>
            </a:r>
            <a:r>
              <a:rPr lang="ru-RU" sz="1200" b="1" dirty="0" smtClean="0">
                <a:solidFill>
                  <a:srgbClr val="FF0000"/>
                </a:solidFill>
              </a:rPr>
              <a:t>(Закрепляется ПКМ РТ). </a:t>
            </a:r>
          </a:p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1200" b="1" dirty="0" smtClean="0">
                <a:solidFill>
                  <a:srgbClr val="FF0000"/>
                </a:solidFill>
              </a:rPr>
              <a:t>В </a:t>
            </a:r>
            <a:r>
              <a:rPr lang="ru-RU" sz="1200" b="1" dirty="0">
                <a:solidFill>
                  <a:srgbClr val="FF0000"/>
                </a:solidFill>
              </a:rPr>
              <a:t>случае возвращения грантополучателя по окончании срочной военной службы </a:t>
            </a:r>
            <a:r>
              <a:rPr lang="ru-RU" sz="1200" dirty="0">
                <a:solidFill>
                  <a:srgbClr val="002060"/>
                </a:solidFill>
              </a:rPr>
              <a:t>в образовательную организацию согласно условиям полученного гранта и заключенного соглашения, выплата гранта возобновляется с календарного месяца, в котором в Министерство поступило уведомление от грантополучателя о заключении трудового договора и о возобновлении действия соглашения по форме, прилагаемой к соглашению.</a:t>
            </a:r>
          </a:p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1200" dirty="0">
                <a:solidFill>
                  <a:srgbClr val="002060"/>
                </a:solidFill>
              </a:rPr>
              <a:t>При расторжении грантополучателем трудового договора с работодателем до истечения срока предоставления гранта выплата гранта прекращается с момента расторжения указанного договора. Ранее выплаченная сумма гранта подлежит возврату в бюджет Республики Татарстан в полном объеме </a:t>
            </a:r>
            <a:r>
              <a:rPr lang="ru-RU" sz="1200" b="1" u="sng" dirty="0">
                <a:solidFill>
                  <a:srgbClr val="FF0000"/>
                </a:solidFill>
              </a:rPr>
              <a:t>в срок не позднее трех месяцев с даты расторжения трудового </a:t>
            </a:r>
            <a:r>
              <a:rPr lang="ru-RU" sz="1200" b="1" u="sng" dirty="0" smtClean="0">
                <a:solidFill>
                  <a:srgbClr val="FF0000"/>
                </a:solidFill>
              </a:rPr>
              <a:t>договора (Закрепляется ПКМ РТ).</a:t>
            </a:r>
            <a:endParaRPr lang="ru-RU" sz="1200" b="1" u="sng" dirty="0">
              <a:solidFill>
                <a:srgbClr val="FF0000"/>
              </a:solidFill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1200" dirty="0">
                <a:solidFill>
                  <a:srgbClr val="002060"/>
                </a:solidFill>
              </a:rPr>
              <a:t>В случае расторжения грантополучателем трудового договора с работодателем до истечения срока предоставления гранта в связи со </a:t>
            </a:r>
            <a:r>
              <a:rPr lang="ru-RU" sz="1200" b="1" dirty="0">
                <a:solidFill>
                  <a:srgbClr val="FF0000"/>
                </a:solidFill>
              </a:rPr>
              <a:t>сменой места жительства супруга(-и), являющегося(-</a:t>
            </a:r>
            <a:r>
              <a:rPr lang="ru-RU" sz="1200" b="1" dirty="0" err="1">
                <a:solidFill>
                  <a:srgbClr val="FF0000"/>
                </a:solidFill>
              </a:rPr>
              <a:t>ейся</a:t>
            </a:r>
            <a:r>
              <a:rPr lang="ru-RU" sz="1200" b="1" dirty="0">
                <a:solidFill>
                  <a:srgbClr val="FF0000"/>
                </a:solidFill>
              </a:rPr>
              <a:t>) военнослужащим,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dirty="0">
                <a:solidFill>
                  <a:srgbClr val="002060"/>
                </a:solidFill>
              </a:rPr>
              <a:t>выплата гранта прекращается с момента расторжения указанного договора, а ранее выплаченная сумма гранта возврату не подлежит</a:t>
            </a:r>
            <a:r>
              <a:rPr lang="ru-RU" sz="1200" dirty="0" smtClean="0">
                <a:solidFill>
                  <a:srgbClr val="002060"/>
                </a:solidFill>
              </a:rPr>
              <a:t>.</a:t>
            </a:r>
          </a:p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1200" dirty="0">
                <a:solidFill>
                  <a:srgbClr val="002060"/>
                </a:solidFill>
              </a:rPr>
              <a:t>Выплата гранта </a:t>
            </a:r>
            <a:r>
              <a:rPr lang="ru-RU" sz="1200" b="1" dirty="0">
                <a:solidFill>
                  <a:srgbClr val="FF0000"/>
                </a:solidFill>
              </a:rPr>
              <a:t>приостанавливается на период отпуска грантополучателю по беременности и родам, отпуска по уходу за ребенком </a:t>
            </a:r>
            <a:r>
              <a:rPr lang="ru-RU" sz="1200" dirty="0">
                <a:solidFill>
                  <a:srgbClr val="002060"/>
                </a:solidFill>
              </a:rPr>
              <a:t>до достижения им возраста трех лет, и возобновляется после выхода грантополучателю из соответствующего отпуска.</a:t>
            </a: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1854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5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866" y="0"/>
            <a:ext cx="961501" cy="68626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834" y="-147358"/>
            <a:ext cx="1507132" cy="11366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4061" y="125401"/>
            <a:ext cx="1357037" cy="59113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845308" y="954214"/>
            <a:ext cx="8125790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 algn="just">
              <a:buFont typeface="Wingdings" panose="05000000000000000000" pitchFamily="2" charset="2"/>
              <a:buChar char="Ø"/>
            </a:pPr>
            <a:r>
              <a:rPr lang="ru-RU" sz="1150" dirty="0" smtClean="0">
                <a:solidFill>
                  <a:srgbClr val="002060"/>
                </a:solidFill>
              </a:rPr>
              <a:t>Индивидуальный проект по внедрению инновационных методов и технологий повышения эффективности учебного процесса;</a:t>
            </a:r>
          </a:p>
          <a:p>
            <a:pPr marL="171450" lvl="0" indent="-171450" algn="just">
              <a:buFont typeface="Wingdings" panose="05000000000000000000" pitchFamily="2" charset="2"/>
              <a:buChar char="Ø"/>
            </a:pPr>
            <a:r>
              <a:rPr lang="ru-RU" sz="1150" dirty="0" smtClean="0">
                <a:solidFill>
                  <a:srgbClr val="002060"/>
                </a:solidFill>
              </a:rPr>
              <a:t>Заявку по форме, утверждаемой ПКМ РТ;</a:t>
            </a:r>
            <a:endParaRPr lang="ru-RU" sz="1150" dirty="0">
              <a:solidFill>
                <a:srgbClr val="002060"/>
              </a:solidFill>
            </a:endParaRPr>
          </a:p>
          <a:p>
            <a:pPr marL="171450" lvl="0" indent="-171450" algn="just">
              <a:buFont typeface="Wingdings" panose="05000000000000000000" pitchFamily="2" charset="2"/>
              <a:buChar char="Ø"/>
            </a:pPr>
            <a:r>
              <a:rPr lang="ru-RU" sz="1150" dirty="0" smtClean="0">
                <a:solidFill>
                  <a:srgbClr val="002060"/>
                </a:solidFill>
              </a:rPr>
              <a:t>Согласие </a:t>
            </a:r>
            <a:r>
              <a:rPr lang="ru-RU" sz="1150" dirty="0">
                <a:solidFill>
                  <a:srgbClr val="002060"/>
                </a:solidFill>
              </a:rPr>
              <a:t>соискателя гранта на обработку персональных данных по форме, утвержденной приказом Министерства;</a:t>
            </a:r>
          </a:p>
          <a:p>
            <a:pPr marL="171450" lvl="0" indent="-171450" algn="just">
              <a:buFont typeface="Wingdings" panose="05000000000000000000" pitchFamily="2" charset="2"/>
              <a:buChar char="Ø"/>
            </a:pPr>
            <a:r>
              <a:rPr lang="ru-RU" sz="1150" dirty="0" smtClean="0">
                <a:solidFill>
                  <a:srgbClr val="002060"/>
                </a:solidFill>
              </a:rPr>
              <a:t>копию паспорта;</a:t>
            </a:r>
            <a:endParaRPr lang="ru-RU" sz="1150" dirty="0">
              <a:solidFill>
                <a:srgbClr val="002060"/>
              </a:solidFill>
            </a:endParaRPr>
          </a:p>
          <a:p>
            <a:pPr marL="171450" lvl="0" indent="-171450" algn="just">
              <a:buFont typeface="Wingdings" panose="05000000000000000000" pitchFamily="2" charset="2"/>
              <a:buChar char="Ø"/>
            </a:pPr>
            <a:r>
              <a:rPr lang="ru-RU" sz="1150" dirty="0">
                <a:solidFill>
                  <a:srgbClr val="002060"/>
                </a:solidFill>
              </a:rPr>
              <a:t>копию диплома об образовании и (или) о квалификации, заверенную руководителем работодателя или иным уполномоченным лицом работодателя;</a:t>
            </a:r>
          </a:p>
          <a:p>
            <a:pPr marL="171450" lvl="0" indent="-171450" algn="just">
              <a:buFont typeface="Wingdings" panose="05000000000000000000" pitchFamily="2" charset="2"/>
              <a:buChar char="Ø"/>
            </a:pPr>
            <a:r>
              <a:rPr lang="ru-RU" sz="1150" dirty="0">
                <a:solidFill>
                  <a:srgbClr val="002060"/>
                </a:solidFill>
              </a:rPr>
              <a:t>копию трудовой книжки, заверенную кадровой службой по месту работы соискателя гранта, и (или) сведения о трудовой деятельности на бумажном носителе, заверенные надлежащим образом, или в форме электронного документа, подписанного усиленной квалифицированной электронной подписью руководителя работодателя или иного уполномоченного действовать от имени работодателя лица;</a:t>
            </a:r>
          </a:p>
          <a:p>
            <a:pPr marL="171450" lvl="0" indent="-171450" algn="just">
              <a:buFont typeface="Wingdings" panose="05000000000000000000" pitchFamily="2" charset="2"/>
              <a:buChar char="Ø"/>
            </a:pPr>
            <a:r>
              <a:rPr lang="ru-RU" sz="1150" dirty="0">
                <a:solidFill>
                  <a:srgbClr val="002060"/>
                </a:solidFill>
              </a:rPr>
              <a:t>заверенную руководителем или иным уполномоченным лицом работодателя работодателем справку, содержащую информацию о профессиональных достижениях соискателя гранта на бумажном и (или) электронном носителе (с приложением подтверждающих документов);</a:t>
            </a:r>
          </a:p>
          <a:p>
            <a:pPr marL="171450" lvl="0" indent="-171450" algn="just">
              <a:buFont typeface="Wingdings" panose="05000000000000000000" pitchFamily="2" charset="2"/>
              <a:buChar char="Ø"/>
            </a:pPr>
            <a:r>
              <a:rPr lang="ru-RU" sz="1150" dirty="0">
                <a:solidFill>
                  <a:srgbClr val="002060"/>
                </a:solidFill>
              </a:rPr>
              <a:t>справку из налогового органа, подтверждающую на первое число месяца, предшествующего дате проведения отбора, или выданную на иную дату, но не позднее чем за 30 дней до даты подачи заявки, отсутствие у соискателя гранта неисполненной обязанности по уплате налогов, сборов, страховых взносов, пеней, штрафов и процентов, подлежащих уплате в соответствии с законодательством Российской Федерации о налогах и </a:t>
            </a:r>
            <a:r>
              <a:rPr lang="ru-RU" sz="1150" dirty="0" smtClean="0">
                <a:solidFill>
                  <a:srgbClr val="002060"/>
                </a:solidFill>
              </a:rPr>
              <a:t>сборах</a:t>
            </a:r>
            <a:endParaRPr lang="ru-RU" sz="1150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91681" y="157038"/>
            <a:ext cx="47152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002060"/>
                </a:solidFill>
              </a:rPr>
              <a:t>Для участия в отборе </a:t>
            </a:r>
            <a:r>
              <a:rPr lang="ru-RU" sz="1400" dirty="0" smtClean="0">
                <a:solidFill>
                  <a:srgbClr val="002060"/>
                </a:solidFill>
              </a:rPr>
              <a:t>соискатели </a:t>
            </a:r>
            <a:r>
              <a:rPr lang="ru-RU" sz="1400" dirty="0">
                <a:solidFill>
                  <a:srgbClr val="002060"/>
                </a:solidFill>
              </a:rPr>
              <a:t>гранта </a:t>
            </a:r>
            <a:r>
              <a:rPr lang="ru-RU" sz="1400" dirty="0" smtClean="0">
                <a:solidFill>
                  <a:srgbClr val="002060"/>
                </a:solidFill>
              </a:rPr>
              <a:t>готовят следующие </a:t>
            </a:r>
            <a:r>
              <a:rPr lang="ru-RU" sz="1400" dirty="0">
                <a:solidFill>
                  <a:srgbClr val="002060"/>
                </a:solidFill>
              </a:rPr>
              <a:t>документы и материалы: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158880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6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28158"/>
            <a:ext cx="1296144" cy="92511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834" y="-77273"/>
            <a:ext cx="1507132" cy="11366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6336" y="195486"/>
            <a:ext cx="1357037" cy="5911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51721" y="233745"/>
            <a:ext cx="43552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Грант «Наш новый учитель»</a:t>
            </a:r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1256" y="883317"/>
            <a:ext cx="5909144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9271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7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28158"/>
            <a:ext cx="1296144" cy="92511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834" y="-77273"/>
            <a:ext cx="1507132" cy="11366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6336" y="195486"/>
            <a:ext cx="1357037" cy="5911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35696" y="229078"/>
            <a:ext cx="47152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Грант «Наш новый учитель»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</a:rPr>
              <a:t>Этапы</a:t>
            </a:r>
            <a:endParaRPr lang="ru-RU" sz="2000" b="1" dirty="0">
              <a:solidFill>
                <a:srgbClr val="C00000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4922478"/>
              </p:ext>
            </p:extLst>
          </p:nvPr>
        </p:nvGraphicFramePr>
        <p:xfrm>
          <a:off x="899592" y="1635646"/>
          <a:ext cx="7920880" cy="2118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3696">
                  <a:extLst>
                    <a:ext uri="{9D8B030D-6E8A-4147-A177-3AD203B41FA5}">
                      <a16:colId xmlns:a16="http://schemas.microsoft.com/office/drawing/2014/main" val="2866202983"/>
                    </a:ext>
                  </a:extLst>
                </a:gridCol>
                <a:gridCol w="3257184">
                  <a:extLst>
                    <a:ext uri="{9D8B030D-6E8A-4147-A177-3AD203B41FA5}">
                      <a16:colId xmlns:a16="http://schemas.microsoft.com/office/drawing/2014/main" val="3489203884"/>
                    </a:ext>
                  </a:extLst>
                </a:gridCol>
              </a:tblGrid>
              <a:tr h="22682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Этапы </a:t>
                      </a:r>
                      <a:endParaRPr lang="ru-RU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Ориентировочные сроки</a:t>
                      </a:r>
                      <a:endParaRPr lang="ru-RU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92592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rgbClr val="002060"/>
                          </a:solidFill>
                        </a:rPr>
                        <a:t>Прием конкурсных документов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rgbClr val="002060"/>
                          </a:solidFill>
                        </a:rPr>
                        <a:t>15 по 18 августа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51641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rgbClr val="002060"/>
                          </a:solidFill>
                        </a:rPr>
                        <a:t>Техническая</a:t>
                      </a:r>
                      <a:r>
                        <a:rPr lang="en-US" sz="180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</a:rPr>
                        <a:t>экспертиза документов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rgbClr val="002060"/>
                          </a:solidFill>
                        </a:rPr>
                        <a:t>21 по 25 августа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0965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Тестирование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28 - 29 августа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7482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Профессионально-психологическое собеседование (включая оценку проекта)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4 сентября по 6 сентября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09564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060450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0" marR="0" indent="360363" algn="just" defTabSz="914400" rtl="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 typeface="Wingdings" panose="05000000000000000000" pitchFamily="2" charset="2"/>
          <a:buChar char="ü"/>
          <a:tabLst/>
          <a:defRPr kumimoji="0" sz="1400" b="0" i="0" u="none" strike="noStrike" kern="1200" cap="none" spc="0" normalizeH="0" baseline="0" noProof="0" dirty="0" smtClean="0">
            <a:ln>
              <a:noFill/>
            </a:ln>
            <a:solidFill>
              <a:prstClr val="black"/>
            </a:solidFill>
            <a:effectLst/>
            <a:uLnTx/>
            <a:uFillTx/>
            <a:latin typeface="Arial" panose="020B0604020202020204" pitchFamily="34" charset="0"/>
            <a:ea typeface="Times New Roman" panose="02020603050405020304" pitchFamily="18" charset="0"/>
            <a:cs typeface="Arial" panose="020B0604020202020204" pitchFamily="34" charset="0"/>
          </a:defRPr>
        </a:defPPr>
      </a:lst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6949</TotalTime>
  <Words>768</Words>
  <Application>Microsoft Office PowerPoint</Application>
  <PresentationFormat>Экран (16:9)</PresentationFormat>
  <Paragraphs>66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Wingdings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Пользователь Windows</cp:lastModifiedBy>
  <cp:revision>662</cp:revision>
  <cp:lastPrinted>2023-08-02T11:56:50Z</cp:lastPrinted>
  <dcterms:created xsi:type="dcterms:W3CDTF">2015-10-13T08:15:21Z</dcterms:created>
  <dcterms:modified xsi:type="dcterms:W3CDTF">2023-08-02T13:44:50Z</dcterms:modified>
</cp:coreProperties>
</file>